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3"/>
  </p:notesMasterIdLst>
  <p:sldIdLst>
    <p:sldId id="294" r:id="rId2"/>
    <p:sldId id="278" r:id="rId3"/>
    <p:sldId id="279" r:id="rId4"/>
    <p:sldId id="281" r:id="rId5"/>
    <p:sldId id="295" r:id="rId6"/>
    <p:sldId id="282" r:id="rId7"/>
    <p:sldId id="292" r:id="rId8"/>
    <p:sldId id="285" r:id="rId9"/>
    <p:sldId id="296" r:id="rId10"/>
    <p:sldId id="300" r:id="rId11"/>
    <p:sldId id="299" r:id="rId12"/>
    <p:sldId id="298" r:id="rId13"/>
    <p:sldId id="297" r:id="rId14"/>
    <p:sldId id="301" r:id="rId15"/>
    <p:sldId id="289" r:id="rId16"/>
    <p:sldId id="305" r:id="rId17"/>
    <p:sldId id="304" r:id="rId18"/>
    <p:sldId id="307" r:id="rId19"/>
    <p:sldId id="308" r:id="rId20"/>
    <p:sldId id="309" r:id="rId21"/>
    <p:sldId id="293"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455"/>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09" autoAdjust="0"/>
  </p:normalViewPr>
  <p:slideViewPr>
    <p:cSldViewPr snapToGrid="0" snapToObjects="1">
      <p:cViewPr>
        <p:scale>
          <a:sx n="66" d="100"/>
          <a:sy n="66" d="100"/>
        </p:scale>
        <p:origin x="1656" y="102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8.xml"/><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8.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8.xml"/><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8.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oup of people posing for a photo&#10;&#10;Description automatically generated">
            <a:extLst>
              <a:ext uri="{FF2B5EF4-FFF2-40B4-BE49-F238E27FC236}">
                <a16:creationId xmlns:a16="http://schemas.microsoft.com/office/drawing/2014/main" id="{507E88F4-CEE1-3478-7ECC-02C91AE0F004}"/>
              </a:ext>
            </a:extLst>
          </p:cNvPr>
          <p:cNvPicPr>
            <a:picLocks noChangeAspect="1"/>
          </p:cNvPicPr>
          <p:nvPr/>
        </p:nvPicPr>
        <p:blipFill rotWithShape="1">
          <a:blip r:embed="rId2"/>
          <a:srcRect t="4751" b="5249"/>
          <a:stretch/>
        </p:blipFill>
        <p:spPr>
          <a:xfrm>
            <a:off x="0" y="0"/>
            <a:ext cx="12192000" cy="6858000"/>
          </a:xfrm>
          <a:prstGeom prst="rect">
            <a:avLst/>
          </a:prstGeom>
        </p:spPr>
      </p:pic>
    </p:spTree>
    <p:extLst>
      <p:ext uri="{BB962C8B-B14F-4D97-AF65-F5344CB8AC3E}">
        <p14:creationId xmlns:p14="http://schemas.microsoft.com/office/powerpoint/2010/main" val="154596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0" y="0"/>
            <a:ext cx="4478867" cy="6858000"/>
          </a:xfrm>
          <a:prstGeom prst="rect">
            <a:avLst/>
          </a:prstGeom>
          <a:solidFill>
            <a:srgbClr val="0734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43" name="Picture 42" descr="A screenshot of a computer&#10;&#10;Description automatically generated with medium confidence">
            <a:extLst>
              <a:ext uri="{FF2B5EF4-FFF2-40B4-BE49-F238E27FC236}">
                <a16:creationId xmlns:a16="http://schemas.microsoft.com/office/drawing/2014/main" id="{0797D2F1-7054-179D-1521-03A70186E1E7}"/>
              </a:ext>
            </a:extLst>
          </p:cNvPr>
          <p:cNvPicPr>
            <a:picLocks noChangeAspect="1"/>
          </p:cNvPicPr>
          <p:nvPr/>
        </p:nvPicPr>
        <p:blipFill rotWithShape="1">
          <a:blip r:embed="rId2"/>
          <a:srcRect l="3124" t="46263" r="89732" b="10422"/>
          <a:stretch/>
        </p:blipFill>
        <p:spPr>
          <a:xfrm>
            <a:off x="648078" y="2033687"/>
            <a:ext cx="3182709" cy="2790625"/>
          </a:xfrm>
          <a:prstGeom prst="rect">
            <a:avLst/>
          </a:prstGeom>
        </p:spPr>
      </p:pic>
      <p:sp>
        <p:nvSpPr>
          <p:cNvPr id="44" name="TextBox 43">
            <a:extLst>
              <a:ext uri="{FF2B5EF4-FFF2-40B4-BE49-F238E27FC236}">
                <a16:creationId xmlns:a16="http://schemas.microsoft.com/office/drawing/2014/main" id="{5636C148-092B-7B45-82AD-89EB0056566D}"/>
              </a:ext>
            </a:extLst>
          </p:cNvPr>
          <p:cNvSpPr txBox="1"/>
          <p:nvPr/>
        </p:nvSpPr>
        <p:spPr>
          <a:xfrm>
            <a:off x="5289998" y="1364335"/>
            <a:ext cx="2372765" cy="830997"/>
          </a:xfrm>
          <a:prstGeom prst="rect">
            <a:avLst/>
          </a:prstGeom>
          <a:noFill/>
        </p:spPr>
        <p:txBody>
          <a:bodyPr wrap="none" rtlCol="0">
            <a:spAutoFit/>
          </a:bodyPr>
          <a:lstStyle/>
          <a:p>
            <a:r>
              <a:rPr lang="en-US" sz="4800" dirty="0" err="1">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DevLab</a:t>
            </a:r>
            <a:endPar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endParaRPr>
          </a:p>
        </p:txBody>
      </p:sp>
      <p:sp>
        <p:nvSpPr>
          <p:cNvPr id="45" name="TextBox 44">
            <a:extLst>
              <a:ext uri="{FF2B5EF4-FFF2-40B4-BE49-F238E27FC236}">
                <a16:creationId xmlns:a16="http://schemas.microsoft.com/office/drawing/2014/main" id="{FA1D4F91-2365-A417-D259-A4960C48C69A}"/>
              </a:ext>
            </a:extLst>
          </p:cNvPr>
          <p:cNvSpPr txBox="1"/>
          <p:nvPr/>
        </p:nvSpPr>
        <p:spPr>
          <a:xfrm>
            <a:off x="5289998" y="2577543"/>
            <a:ext cx="6210473" cy="2246769"/>
          </a:xfrm>
          <a:prstGeom prst="rect">
            <a:avLst/>
          </a:prstGeom>
          <a:noFill/>
        </p:spPr>
        <p:txBody>
          <a:bodyPr wrap="square" rtlCol="0">
            <a:spAutoFit/>
          </a:bodyPr>
          <a:lstStyle/>
          <a:p>
            <a:r>
              <a:rPr lang="en-US" sz="2000" dirty="0" err="1"/>
              <a:t>DevLab</a:t>
            </a:r>
            <a:r>
              <a:rPr lang="en-US" sz="2000" dirty="0"/>
              <a:t> is a subcommunity of FOSS Community NSBM, a place where you get the chance to share and gain a vast knowledge of new technologies. A lot of events were held in collaboration with </a:t>
            </a:r>
            <a:r>
              <a:rPr lang="en-US" sz="2000" dirty="0" err="1"/>
              <a:t>DevLab</a:t>
            </a:r>
            <a:r>
              <a:rPr lang="en-US" sz="2000" dirty="0"/>
              <a:t>. Git &amp; </a:t>
            </a:r>
            <a:r>
              <a:rPr lang="en-US" sz="2000" dirty="0" err="1"/>
              <a:t>Github</a:t>
            </a:r>
            <a:r>
              <a:rPr lang="en-US" sz="2000" dirty="0"/>
              <a:t> sessions, UI/UX and Scratch sessions are just a few out of the many sessions conducted by the </a:t>
            </a:r>
            <a:r>
              <a:rPr lang="en-US" sz="2000" dirty="0" err="1"/>
              <a:t>DevLab</a:t>
            </a:r>
            <a:r>
              <a:rPr lang="en-US" sz="2000" dirty="0"/>
              <a:t> sub-community.</a:t>
            </a:r>
            <a:endParaRPr lang="en-US" sz="2000" dirty="0">
              <a:solidFill>
                <a:srgbClr val="002060"/>
              </a:solidFill>
              <a:cs typeface="Aharoni" panose="02010803020104030203" pitchFamily="2" charset="-79"/>
            </a:endParaRPr>
          </a:p>
        </p:txBody>
      </p:sp>
    </p:spTree>
    <p:extLst>
      <p:ext uri="{BB962C8B-B14F-4D97-AF65-F5344CB8AC3E}">
        <p14:creationId xmlns:p14="http://schemas.microsoft.com/office/powerpoint/2010/main" val="63396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0" y="4610501"/>
            <a:ext cx="12192000" cy="22474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4" name="TextBox 43">
            <a:extLst>
              <a:ext uri="{FF2B5EF4-FFF2-40B4-BE49-F238E27FC236}">
                <a16:creationId xmlns:a16="http://schemas.microsoft.com/office/drawing/2014/main" id="{5636C148-092B-7B45-82AD-89EB0056566D}"/>
              </a:ext>
            </a:extLst>
          </p:cNvPr>
          <p:cNvSpPr txBox="1"/>
          <p:nvPr/>
        </p:nvSpPr>
        <p:spPr>
          <a:xfrm>
            <a:off x="2333145" y="871931"/>
            <a:ext cx="4017446"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Crowdsource</a:t>
            </a:r>
          </a:p>
        </p:txBody>
      </p:sp>
      <p:sp>
        <p:nvSpPr>
          <p:cNvPr id="45" name="TextBox 44">
            <a:extLst>
              <a:ext uri="{FF2B5EF4-FFF2-40B4-BE49-F238E27FC236}">
                <a16:creationId xmlns:a16="http://schemas.microsoft.com/office/drawing/2014/main" id="{FA1D4F91-2365-A417-D259-A4960C48C69A}"/>
              </a:ext>
            </a:extLst>
          </p:cNvPr>
          <p:cNvSpPr txBox="1"/>
          <p:nvPr/>
        </p:nvSpPr>
        <p:spPr>
          <a:xfrm>
            <a:off x="2333145" y="2108955"/>
            <a:ext cx="8100639" cy="1938992"/>
          </a:xfrm>
          <a:prstGeom prst="rect">
            <a:avLst/>
          </a:prstGeom>
          <a:noFill/>
        </p:spPr>
        <p:txBody>
          <a:bodyPr wrap="square" rtlCol="0">
            <a:spAutoFit/>
          </a:bodyPr>
          <a:lstStyle/>
          <a:p>
            <a:r>
              <a:rPr lang="en-US" sz="2000" dirty="0"/>
              <a:t>World’s first-ever Google </a:t>
            </a:r>
            <a:r>
              <a:rPr lang="en-US" sz="2000" dirty="0" err="1"/>
              <a:t>CrowdSource</a:t>
            </a:r>
            <a:r>
              <a:rPr lang="en-US" sz="2000" dirty="0"/>
              <a:t> Campus Club was Initiated by the NSBM FOSS Community. NSBM FOSS Community members got together and initialized a Google Crowdsource Campus Club and they were the ones to create the campus club logo too. This sub-community is dedicated to increasing the contribution of undergraduates to crowdsourcing for the benefit of all.</a:t>
            </a:r>
            <a:endParaRPr lang="en-US" sz="2000" dirty="0">
              <a:solidFill>
                <a:srgbClr val="002060"/>
              </a:solidFill>
              <a:cs typeface="Aharoni" panose="02010803020104030203" pitchFamily="2" charset="-79"/>
            </a:endParaRPr>
          </a:p>
        </p:txBody>
      </p:sp>
      <p:pic>
        <p:nvPicPr>
          <p:cNvPr id="2" name="Picture 1" descr="A screenshot of a computer&#10;&#10;Description automatically generated with medium confidence">
            <a:extLst>
              <a:ext uri="{FF2B5EF4-FFF2-40B4-BE49-F238E27FC236}">
                <a16:creationId xmlns:a16="http://schemas.microsoft.com/office/drawing/2014/main" id="{A206C772-4966-9842-B824-F8DA2C55B7CA}"/>
              </a:ext>
            </a:extLst>
          </p:cNvPr>
          <p:cNvPicPr>
            <a:picLocks noChangeAspect="1"/>
          </p:cNvPicPr>
          <p:nvPr/>
        </p:nvPicPr>
        <p:blipFill rotWithShape="1">
          <a:blip r:embed="rId2"/>
          <a:srcRect l="70865" t="48054" r="2647" b="17072"/>
          <a:stretch/>
        </p:blipFill>
        <p:spPr>
          <a:xfrm>
            <a:off x="1979908" y="4898001"/>
            <a:ext cx="8232183" cy="1567366"/>
          </a:xfrm>
          <a:prstGeom prst="rect">
            <a:avLst/>
          </a:prstGeom>
        </p:spPr>
      </p:pic>
    </p:spTree>
    <p:extLst>
      <p:ext uri="{BB962C8B-B14F-4D97-AF65-F5344CB8AC3E}">
        <p14:creationId xmlns:p14="http://schemas.microsoft.com/office/powerpoint/2010/main" val="236488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7713133" y="0"/>
            <a:ext cx="4478867" cy="6858000"/>
          </a:xfrm>
          <a:prstGeom prst="rect">
            <a:avLst/>
          </a:prstGeom>
          <a:solidFill>
            <a:srgbClr val="0734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4" name="TextBox 43">
            <a:extLst>
              <a:ext uri="{FF2B5EF4-FFF2-40B4-BE49-F238E27FC236}">
                <a16:creationId xmlns:a16="http://schemas.microsoft.com/office/drawing/2014/main" id="{5636C148-092B-7B45-82AD-89EB0056566D}"/>
              </a:ext>
            </a:extLst>
          </p:cNvPr>
          <p:cNvSpPr txBox="1"/>
          <p:nvPr/>
        </p:nvSpPr>
        <p:spPr>
          <a:xfrm>
            <a:off x="694267" y="1124172"/>
            <a:ext cx="2433680" cy="830997"/>
          </a:xfrm>
          <a:prstGeom prst="rect">
            <a:avLst/>
          </a:prstGeom>
          <a:noFill/>
        </p:spPr>
        <p:txBody>
          <a:bodyPr wrap="none" rtlCol="0">
            <a:spAutoFit/>
          </a:bodyPr>
          <a:lstStyle/>
          <a:p>
            <a:r>
              <a:rPr lang="en-US" sz="4800" dirty="0" err="1">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Devoke</a:t>
            </a:r>
            <a:endPar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endParaRPr>
          </a:p>
        </p:txBody>
      </p:sp>
      <p:sp>
        <p:nvSpPr>
          <p:cNvPr id="45" name="TextBox 44">
            <a:extLst>
              <a:ext uri="{FF2B5EF4-FFF2-40B4-BE49-F238E27FC236}">
                <a16:creationId xmlns:a16="http://schemas.microsoft.com/office/drawing/2014/main" id="{FA1D4F91-2365-A417-D259-A4960C48C69A}"/>
              </a:ext>
            </a:extLst>
          </p:cNvPr>
          <p:cNvSpPr txBox="1"/>
          <p:nvPr/>
        </p:nvSpPr>
        <p:spPr>
          <a:xfrm>
            <a:off x="694268" y="2686471"/>
            <a:ext cx="6418802" cy="2246769"/>
          </a:xfrm>
          <a:prstGeom prst="rect">
            <a:avLst/>
          </a:prstGeom>
          <a:noFill/>
        </p:spPr>
        <p:txBody>
          <a:bodyPr wrap="square" rtlCol="0">
            <a:spAutoFit/>
          </a:bodyPr>
          <a:lstStyle/>
          <a:p>
            <a:r>
              <a:rPr lang="en-US" sz="2000" dirty="0" err="1"/>
              <a:t>Devoke</a:t>
            </a:r>
            <a:r>
              <a:rPr lang="en-US" sz="2000" dirty="0"/>
              <a:t> which is another sub-community of FOSS Community NSBM was initiated as the Microsoft Campus Club in NSBM. This campus club was initiated on 22nd of April 2020 as an online Event. Among the events organized by the </a:t>
            </a:r>
            <a:r>
              <a:rPr lang="en-US" sz="2000" dirty="0" err="1"/>
              <a:t>Devoke</a:t>
            </a:r>
            <a:r>
              <a:rPr lang="en-US" sz="2000" dirty="0"/>
              <a:t> campus club, imagine cup and </a:t>
            </a:r>
            <a:r>
              <a:rPr lang="en-US" sz="2000" dirty="0" err="1"/>
              <a:t>hacktoberfest</a:t>
            </a:r>
            <a:r>
              <a:rPr lang="en-US" sz="2000" dirty="0"/>
              <a:t> take the main place. These events are international events and are held each and every year. </a:t>
            </a:r>
            <a:endParaRPr lang="en-US" sz="2000" dirty="0">
              <a:solidFill>
                <a:srgbClr val="002060"/>
              </a:solidFill>
              <a:cs typeface="Aharoni" panose="02010803020104030203" pitchFamily="2" charset="-79"/>
            </a:endParaRPr>
          </a:p>
        </p:txBody>
      </p:sp>
      <p:pic>
        <p:nvPicPr>
          <p:cNvPr id="2" name="Picture 1" descr="A screenshot of a computer&#10;&#10;Description automatically generated with medium confidence">
            <a:extLst>
              <a:ext uri="{FF2B5EF4-FFF2-40B4-BE49-F238E27FC236}">
                <a16:creationId xmlns:a16="http://schemas.microsoft.com/office/drawing/2014/main" id="{408813CC-943B-1579-2408-965A7CF8D0E7}"/>
              </a:ext>
            </a:extLst>
          </p:cNvPr>
          <p:cNvPicPr>
            <a:picLocks noChangeAspect="1"/>
          </p:cNvPicPr>
          <p:nvPr/>
        </p:nvPicPr>
        <p:blipFill rotWithShape="1">
          <a:blip r:embed="rId2"/>
          <a:srcRect l="63795" t="44933" r="30226" b="11752"/>
          <a:stretch/>
        </p:blipFill>
        <p:spPr>
          <a:xfrm>
            <a:off x="8213909" y="1573927"/>
            <a:ext cx="3522847" cy="3690896"/>
          </a:xfrm>
          <a:prstGeom prst="rect">
            <a:avLst/>
          </a:prstGeom>
        </p:spPr>
      </p:pic>
    </p:spTree>
    <p:extLst>
      <p:ext uri="{BB962C8B-B14F-4D97-AF65-F5344CB8AC3E}">
        <p14:creationId xmlns:p14="http://schemas.microsoft.com/office/powerpoint/2010/main" val="79458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0" y="0"/>
            <a:ext cx="4478867" cy="6858000"/>
          </a:xfrm>
          <a:prstGeom prst="rect">
            <a:avLst/>
          </a:prstGeom>
          <a:solidFill>
            <a:srgbClr val="0734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4" name="TextBox 43">
            <a:extLst>
              <a:ext uri="{FF2B5EF4-FFF2-40B4-BE49-F238E27FC236}">
                <a16:creationId xmlns:a16="http://schemas.microsoft.com/office/drawing/2014/main" id="{5636C148-092B-7B45-82AD-89EB0056566D}"/>
              </a:ext>
            </a:extLst>
          </p:cNvPr>
          <p:cNvSpPr txBox="1"/>
          <p:nvPr/>
        </p:nvSpPr>
        <p:spPr>
          <a:xfrm>
            <a:off x="5289998" y="1364335"/>
            <a:ext cx="4817344"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Women in FOSS</a:t>
            </a:r>
          </a:p>
        </p:txBody>
      </p:sp>
      <p:sp>
        <p:nvSpPr>
          <p:cNvPr id="45" name="TextBox 44">
            <a:extLst>
              <a:ext uri="{FF2B5EF4-FFF2-40B4-BE49-F238E27FC236}">
                <a16:creationId xmlns:a16="http://schemas.microsoft.com/office/drawing/2014/main" id="{FA1D4F91-2365-A417-D259-A4960C48C69A}"/>
              </a:ext>
            </a:extLst>
          </p:cNvPr>
          <p:cNvSpPr txBox="1"/>
          <p:nvPr/>
        </p:nvSpPr>
        <p:spPr>
          <a:xfrm>
            <a:off x="5289998" y="2577543"/>
            <a:ext cx="6115939" cy="2862322"/>
          </a:xfrm>
          <a:prstGeom prst="rect">
            <a:avLst/>
          </a:prstGeom>
          <a:noFill/>
        </p:spPr>
        <p:txBody>
          <a:bodyPr wrap="square" rtlCol="0">
            <a:spAutoFit/>
          </a:bodyPr>
          <a:lstStyle/>
          <a:p>
            <a:r>
              <a:rPr lang="en-US" sz="2000" dirty="0"/>
              <a:t>Originating first as </a:t>
            </a:r>
            <a:r>
              <a:rPr lang="en-US" sz="2000" dirty="0" err="1"/>
              <a:t>WoMoz</a:t>
            </a:r>
            <a:r>
              <a:rPr lang="en-US" sz="2000" dirty="0"/>
              <a:t>, Women in Mozilla, this women's community contributed greatly towards empowering women in technology. Later on, this campus club reformed in October 2020 as Women in FOSS to achieve targets even higher, benefiting both the female community and the FOSS NSBM too. WIF lends a hand to support all the females out there, to help them overcome their struggle when working in the tech industry. </a:t>
            </a:r>
            <a:endParaRPr lang="en-US" sz="2000" dirty="0">
              <a:solidFill>
                <a:srgbClr val="002060"/>
              </a:solidFill>
              <a:cs typeface="Aharoni" panose="02010803020104030203" pitchFamily="2" charset="-79"/>
            </a:endParaRPr>
          </a:p>
        </p:txBody>
      </p:sp>
      <p:pic>
        <p:nvPicPr>
          <p:cNvPr id="4" name="Picture 3" descr="Logo&#10;&#10;Description automatically generated">
            <a:extLst>
              <a:ext uri="{FF2B5EF4-FFF2-40B4-BE49-F238E27FC236}">
                <a16:creationId xmlns:a16="http://schemas.microsoft.com/office/drawing/2014/main" id="{2CAEB50B-733D-F15A-7D1D-E7FBC38CFED6}"/>
              </a:ext>
            </a:extLst>
          </p:cNvPr>
          <p:cNvPicPr>
            <a:picLocks noChangeAspect="1"/>
          </p:cNvPicPr>
          <p:nvPr/>
        </p:nvPicPr>
        <p:blipFill rotWithShape="1">
          <a:blip r:embed="rId2"/>
          <a:srcRect l="22819" t="37585" r="22865" b="35860"/>
          <a:stretch/>
        </p:blipFill>
        <p:spPr>
          <a:xfrm>
            <a:off x="529390" y="2577543"/>
            <a:ext cx="3416969" cy="1670612"/>
          </a:xfrm>
          <a:prstGeom prst="rect">
            <a:avLst/>
          </a:prstGeom>
        </p:spPr>
      </p:pic>
    </p:spTree>
    <p:extLst>
      <p:ext uri="{BB962C8B-B14F-4D97-AF65-F5344CB8AC3E}">
        <p14:creationId xmlns:p14="http://schemas.microsoft.com/office/powerpoint/2010/main" val="130361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3CEDDF6-A36B-CE02-981F-551438FB0D63}"/>
              </a:ext>
            </a:extLst>
          </p:cNvPr>
          <p:cNvSpPr txBox="1"/>
          <p:nvPr/>
        </p:nvSpPr>
        <p:spPr>
          <a:xfrm>
            <a:off x="924559" y="2274838"/>
            <a:ext cx="10342895" cy="2308324"/>
          </a:xfrm>
          <a:prstGeom prst="rect">
            <a:avLst/>
          </a:prstGeom>
          <a:noFill/>
        </p:spPr>
        <p:txBody>
          <a:bodyPr wrap="none" rtlCol="0">
            <a:spAutoFit/>
          </a:bodyPr>
          <a:lstStyle/>
          <a:p>
            <a:pPr algn="ctr"/>
            <a:r>
              <a:rPr lang="en-US" sz="72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Major milestones in the</a:t>
            </a:r>
          </a:p>
          <a:p>
            <a:pPr algn="ctr"/>
            <a:r>
              <a:rPr lang="en-US" sz="72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history of FOSS NSBM</a:t>
            </a:r>
          </a:p>
        </p:txBody>
      </p:sp>
      <p:pic>
        <p:nvPicPr>
          <p:cNvPr id="11" name="Picture 10" descr="Icon&#10;&#10;Description automatically generated">
            <a:extLst>
              <a:ext uri="{FF2B5EF4-FFF2-40B4-BE49-F238E27FC236}">
                <a16:creationId xmlns:a16="http://schemas.microsoft.com/office/drawing/2014/main" id="{202D5A90-A335-CE15-A2D9-264488347792}"/>
              </a:ext>
            </a:extLst>
          </p:cNvPr>
          <p:cNvPicPr>
            <a:picLocks noChangeAspect="1"/>
          </p:cNvPicPr>
          <p:nvPr/>
        </p:nvPicPr>
        <p:blipFill>
          <a:blip r:embed="rId2"/>
          <a:stretch>
            <a:fillRect/>
          </a:stretch>
        </p:blipFill>
        <p:spPr>
          <a:xfrm>
            <a:off x="10853589" y="5376429"/>
            <a:ext cx="788078" cy="1195399"/>
          </a:xfrm>
          <a:prstGeom prst="rect">
            <a:avLst/>
          </a:prstGeom>
        </p:spPr>
      </p:pic>
    </p:spTree>
    <p:extLst>
      <p:ext uri="{BB962C8B-B14F-4D97-AF65-F5344CB8AC3E}">
        <p14:creationId xmlns:p14="http://schemas.microsoft.com/office/powerpoint/2010/main" val="3076202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92B0FBD-E1AE-6D1E-7881-0C4A21A83731}"/>
              </a:ext>
            </a:extLst>
          </p:cNvPr>
          <p:cNvSpPr txBox="1"/>
          <p:nvPr/>
        </p:nvSpPr>
        <p:spPr>
          <a:xfrm>
            <a:off x="1804048" y="445373"/>
            <a:ext cx="6963766" cy="1754326"/>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Software Freedom Day</a:t>
            </a:r>
          </a:p>
          <a:p>
            <a:r>
              <a:rPr lang="en-US" sz="60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2016, 2019, 2020</a:t>
            </a: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2199699"/>
            <a:ext cx="8783741" cy="707886"/>
          </a:xfrm>
          <a:prstGeom prst="rect">
            <a:avLst/>
          </a:prstGeom>
          <a:noFill/>
        </p:spPr>
        <p:txBody>
          <a:bodyPr wrap="square" rtlCol="0">
            <a:spAutoFit/>
          </a:bodyPr>
          <a:lstStyle/>
          <a:p>
            <a:r>
              <a:rPr lang="en-US" sz="2000" dirty="0">
                <a:solidFill>
                  <a:srgbClr val="002060"/>
                </a:solidFill>
              </a:rPr>
              <a:t>FOSS NSBM has organized the international Software Freedom Day celebrations on behalf of the Sri Lankan tech community three times since 2016. </a:t>
            </a:r>
            <a:endParaRPr lang="en-US" sz="2000" dirty="0">
              <a:solidFill>
                <a:srgbClr val="002060"/>
              </a:solidFill>
              <a:cs typeface="Aharoni" panose="02010803020104030203" pitchFamily="2" charset="-79"/>
            </a:endParaRPr>
          </a:p>
        </p:txBody>
      </p:sp>
      <p:pic>
        <p:nvPicPr>
          <p:cNvPr id="33" name="Picture 32" descr="A picture containing indoor, ceiling, auditorium, watching&#10;&#10;Description automatically generated">
            <a:extLst>
              <a:ext uri="{FF2B5EF4-FFF2-40B4-BE49-F238E27FC236}">
                <a16:creationId xmlns:a16="http://schemas.microsoft.com/office/drawing/2014/main" id="{3562714F-4E5B-7212-747D-747689A7A420}"/>
              </a:ext>
            </a:extLst>
          </p:cNvPr>
          <p:cNvPicPr>
            <a:picLocks noChangeAspect="1"/>
          </p:cNvPicPr>
          <p:nvPr/>
        </p:nvPicPr>
        <p:blipFill>
          <a:blip r:embed="rId2"/>
          <a:stretch>
            <a:fillRect/>
          </a:stretch>
        </p:blipFill>
        <p:spPr>
          <a:xfrm>
            <a:off x="731118" y="3188368"/>
            <a:ext cx="5143500" cy="3429000"/>
          </a:xfrm>
          <a:prstGeom prst="rect">
            <a:avLst/>
          </a:prstGeom>
        </p:spPr>
      </p:pic>
      <p:pic>
        <p:nvPicPr>
          <p:cNvPr id="35" name="Picture 34" descr="A person holding a microphone&#10;&#10;Description automatically generated with medium confidence">
            <a:extLst>
              <a:ext uri="{FF2B5EF4-FFF2-40B4-BE49-F238E27FC236}">
                <a16:creationId xmlns:a16="http://schemas.microsoft.com/office/drawing/2014/main" id="{EB81CCBF-63CA-4119-6DF3-C1BD2E015D6D}"/>
              </a:ext>
            </a:extLst>
          </p:cNvPr>
          <p:cNvPicPr>
            <a:picLocks noChangeAspect="1"/>
          </p:cNvPicPr>
          <p:nvPr/>
        </p:nvPicPr>
        <p:blipFill>
          <a:blip r:embed="rId3"/>
          <a:stretch>
            <a:fillRect/>
          </a:stretch>
        </p:blipFill>
        <p:spPr>
          <a:xfrm>
            <a:off x="6317384" y="3188369"/>
            <a:ext cx="5143498" cy="3428999"/>
          </a:xfrm>
          <a:prstGeom prst="rect">
            <a:avLst/>
          </a:prstGeom>
        </p:spPr>
      </p:pic>
    </p:spTree>
    <p:extLst>
      <p:ext uri="{BB962C8B-B14F-4D97-AF65-F5344CB8AC3E}">
        <p14:creationId xmlns:p14="http://schemas.microsoft.com/office/powerpoint/2010/main" val="250288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laying instruments&#10;&#10;Description automatically generated with medium confidence">
            <a:extLst>
              <a:ext uri="{FF2B5EF4-FFF2-40B4-BE49-F238E27FC236}">
                <a16:creationId xmlns:a16="http://schemas.microsoft.com/office/drawing/2014/main" id="{A7E30591-FEA1-7594-9DDA-C441547A1845}"/>
              </a:ext>
            </a:extLst>
          </p:cNvPr>
          <p:cNvPicPr>
            <a:picLocks noChangeAspect="1"/>
          </p:cNvPicPr>
          <p:nvPr/>
        </p:nvPicPr>
        <p:blipFill>
          <a:blip r:embed="rId2"/>
          <a:stretch>
            <a:fillRect/>
          </a:stretch>
        </p:blipFill>
        <p:spPr>
          <a:xfrm>
            <a:off x="7975936" y="3346520"/>
            <a:ext cx="3619500" cy="2413000"/>
          </a:xfrm>
          <a:prstGeom prst="rect">
            <a:avLst/>
          </a:prstGeom>
        </p:spPr>
      </p:pic>
      <p:sp>
        <p:nvSpPr>
          <p:cNvPr id="30" name="TextBox 29">
            <a:extLst>
              <a:ext uri="{FF2B5EF4-FFF2-40B4-BE49-F238E27FC236}">
                <a16:creationId xmlns:a16="http://schemas.microsoft.com/office/drawing/2014/main" id="{B92B0FBD-E1AE-6D1E-7881-0C4A21A83731}"/>
              </a:ext>
            </a:extLst>
          </p:cNvPr>
          <p:cNvSpPr txBox="1"/>
          <p:nvPr/>
        </p:nvSpPr>
        <p:spPr>
          <a:xfrm>
            <a:off x="1804048" y="618273"/>
            <a:ext cx="4634602" cy="1384995"/>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ESTHETIQUE ’</a:t>
            </a:r>
            <a:r>
              <a:rPr lang="en-US" sz="60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21</a:t>
            </a:r>
          </a:p>
          <a:p>
            <a:r>
              <a:rPr lang="en-US" sz="24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UI/UX Workshop</a:t>
            </a:r>
            <a:endParaRPr lang="en-US"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endParaRP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2087539"/>
            <a:ext cx="8783741" cy="1015663"/>
          </a:xfrm>
          <a:prstGeom prst="rect">
            <a:avLst/>
          </a:prstGeom>
          <a:noFill/>
        </p:spPr>
        <p:txBody>
          <a:bodyPr wrap="square" rtlCol="0">
            <a:spAutoFit/>
          </a:bodyPr>
          <a:lstStyle/>
          <a:p>
            <a:r>
              <a:rPr lang="en-US" sz="2000" dirty="0">
                <a:solidFill>
                  <a:srgbClr val="002060"/>
                </a:solidFill>
              </a:rPr>
              <a:t>“</a:t>
            </a:r>
            <a:r>
              <a:rPr lang="en-US" sz="2000" dirty="0" err="1">
                <a:solidFill>
                  <a:srgbClr val="002060"/>
                </a:solidFill>
              </a:rPr>
              <a:t>Esthétique</a:t>
            </a:r>
            <a:r>
              <a:rPr lang="en-US" sz="2000" dirty="0">
                <a:solidFill>
                  <a:srgbClr val="002060"/>
                </a:solidFill>
              </a:rPr>
              <a:t> ‘21” was a UI/UX hackathon organized by the FOSS Community of NSBM Green University, where a number of teams representing various schools and universities in Sri Lanka participated.</a:t>
            </a:r>
            <a:endParaRPr lang="en-US" sz="2000" dirty="0">
              <a:solidFill>
                <a:srgbClr val="002060"/>
              </a:solidFill>
              <a:cs typeface="Aharoni" panose="02010803020104030203" pitchFamily="2" charset="-79"/>
            </a:endParaRPr>
          </a:p>
        </p:txBody>
      </p:sp>
      <p:pic>
        <p:nvPicPr>
          <p:cNvPr id="3" name="Picture 2" descr="A person giving a presentation&#10;&#10;Description automatically generated with medium confidence">
            <a:extLst>
              <a:ext uri="{FF2B5EF4-FFF2-40B4-BE49-F238E27FC236}">
                <a16:creationId xmlns:a16="http://schemas.microsoft.com/office/drawing/2014/main" id="{FE8AD363-A0DA-1152-B421-250B0C0619E1}"/>
              </a:ext>
            </a:extLst>
          </p:cNvPr>
          <p:cNvPicPr>
            <a:picLocks noChangeAspect="1"/>
          </p:cNvPicPr>
          <p:nvPr/>
        </p:nvPicPr>
        <p:blipFill>
          <a:blip r:embed="rId3"/>
          <a:stretch>
            <a:fillRect/>
          </a:stretch>
        </p:blipFill>
        <p:spPr>
          <a:xfrm>
            <a:off x="817747" y="4331638"/>
            <a:ext cx="3417369" cy="2278246"/>
          </a:xfrm>
          <a:prstGeom prst="rect">
            <a:avLst/>
          </a:prstGeom>
        </p:spPr>
      </p:pic>
      <p:pic>
        <p:nvPicPr>
          <p:cNvPr id="7" name="Picture 6" descr="A group of people sitting at tables with laptops&#10;&#10;Description automatically generated with low confidence">
            <a:extLst>
              <a:ext uri="{FF2B5EF4-FFF2-40B4-BE49-F238E27FC236}">
                <a16:creationId xmlns:a16="http://schemas.microsoft.com/office/drawing/2014/main" id="{6AAA160F-E008-8F1F-7415-59AAEAD27946}"/>
              </a:ext>
            </a:extLst>
          </p:cNvPr>
          <p:cNvPicPr>
            <a:picLocks noChangeAspect="1"/>
          </p:cNvPicPr>
          <p:nvPr/>
        </p:nvPicPr>
        <p:blipFill>
          <a:blip r:embed="rId4"/>
          <a:stretch>
            <a:fillRect/>
          </a:stretch>
        </p:blipFill>
        <p:spPr>
          <a:xfrm>
            <a:off x="5142899" y="4196884"/>
            <a:ext cx="3619500" cy="2413000"/>
          </a:xfrm>
          <a:prstGeom prst="rect">
            <a:avLst/>
          </a:prstGeom>
        </p:spPr>
      </p:pic>
      <p:pic>
        <p:nvPicPr>
          <p:cNvPr id="5" name="Picture 4" descr="Graphical user interface, Teams&#10;&#10;Description automatically generated">
            <a:extLst>
              <a:ext uri="{FF2B5EF4-FFF2-40B4-BE49-F238E27FC236}">
                <a16:creationId xmlns:a16="http://schemas.microsoft.com/office/drawing/2014/main" id="{C841B67B-EDCE-9A22-D494-2BBB001E23F5}"/>
              </a:ext>
            </a:extLst>
          </p:cNvPr>
          <p:cNvPicPr>
            <a:picLocks noChangeAspect="1"/>
          </p:cNvPicPr>
          <p:nvPr/>
        </p:nvPicPr>
        <p:blipFill>
          <a:blip r:embed="rId5"/>
          <a:stretch>
            <a:fillRect/>
          </a:stretch>
        </p:blipFill>
        <p:spPr>
          <a:xfrm>
            <a:off x="2746208" y="3346520"/>
            <a:ext cx="3619500" cy="2413000"/>
          </a:xfrm>
          <a:prstGeom prst="rect">
            <a:avLst/>
          </a:prstGeom>
        </p:spPr>
      </p:pic>
    </p:spTree>
    <p:extLst>
      <p:ext uri="{BB962C8B-B14F-4D97-AF65-F5344CB8AC3E}">
        <p14:creationId xmlns:p14="http://schemas.microsoft.com/office/powerpoint/2010/main" val="75110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looking at a computer screen&#10;&#10;Description automatically generated with medium confidence">
            <a:extLst>
              <a:ext uri="{FF2B5EF4-FFF2-40B4-BE49-F238E27FC236}">
                <a16:creationId xmlns:a16="http://schemas.microsoft.com/office/drawing/2014/main" id="{2D3A4F7F-81A4-DE0E-49CC-B842DBA06881}"/>
              </a:ext>
            </a:extLst>
          </p:cNvPr>
          <p:cNvPicPr>
            <a:picLocks noChangeAspect="1"/>
          </p:cNvPicPr>
          <p:nvPr/>
        </p:nvPicPr>
        <p:blipFill>
          <a:blip r:embed="rId2"/>
          <a:stretch>
            <a:fillRect/>
          </a:stretch>
        </p:blipFill>
        <p:spPr>
          <a:xfrm>
            <a:off x="403861" y="4176181"/>
            <a:ext cx="3648376" cy="2432251"/>
          </a:xfrm>
          <a:prstGeom prst="rect">
            <a:avLst/>
          </a:prstGeom>
        </p:spPr>
      </p:pic>
      <p:sp>
        <p:nvSpPr>
          <p:cNvPr id="30" name="TextBox 29">
            <a:extLst>
              <a:ext uri="{FF2B5EF4-FFF2-40B4-BE49-F238E27FC236}">
                <a16:creationId xmlns:a16="http://schemas.microsoft.com/office/drawing/2014/main" id="{B92B0FBD-E1AE-6D1E-7881-0C4A21A83731}"/>
              </a:ext>
            </a:extLst>
          </p:cNvPr>
          <p:cNvSpPr txBox="1"/>
          <p:nvPr/>
        </p:nvSpPr>
        <p:spPr>
          <a:xfrm>
            <a:off x="1804048" y="618273"/>
            <a:ext cx="7327647" cy="1015663"/>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Techie Sleuths </a:t>
            </a:r>
            <a:r>
              <a:rPr lang="en-US" sz="60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2021, 2022</a:t>
            </a:r>
            <a:endPar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endParaRP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1749441"/>
            <a:ext cx="8783741" cy="1015663"/>
          </a:xfrm>
          <a:prstGeom prst="rect">
            <a:avLst/>
          </a:prstGeom>
          <a:noFill/>
        </p:spPr>
        <p:txBody>
          <a:bodyPr wrap="square" rtlCol="0">
            <a:spAutoFit/>
          </a:bodyPr>
          <a:lstStyle/>
          <a:p>
            <a:r>
              <a:rPr lang="en-US" sz="2000" dirty="0">
                <a:solidFill>
                  <a:srgbClr val="002060"/>
                </a:solidFill>
              </a:rPr>
              <a:t>Techie Sleuths was a fun filled treasure hunt inside the Faculty of Computing that was held in order to increase technical knowledge and the interactivity of FOC undergraduates.</a:t>
            </a:r>
            <a:endParaRPr lang="en-US" sz="2000" dirty="0">
              <a:solidFill>
                <a:srgbClr val="002060"/>
              </a:solidFill>
              <a:cs typeface="Aharoni" panose="02010803020104030203" pitchFamily="2" charset="-79"/>
            </a:endParaRPr>
          </a:p>
        </p:txBody>
      </p:sp>
      <p:pic>
        <p:nvPicPr>
          <p:cNvPr id="5" name="Picture 4" descr="A picture containing person&#10;&#10;Description automatically generated">
            <a:extLst>
              <a:ext uri="{FF2B5EF4-FFF2-40B4-BE49-F238E27FC236}">
                <a16:creationId xmlns:a16="http://schemas.microsoft.com/office/drawing/2014/main" id="{A27DED70-F643-8FE2-3FC7-AB9C492BBD32}"/>
              </a:ext>
            </a:extLst>
          </p:cNvPr>
          <p:cNvPicPr>
            <a:picLocks noChangeAspect="1"/>
          </p:cNvPicPr>
          <p:nvPr/>
        </p:nvPicPr>
        <p:blipFill>
          <a:blip r:embed="rId3"/>
          <a:stretch>
            <a:fillRect/>
          </a:stretch>
        </p:blipFill>
        <p:spPr>
          <a:xfrm>
            <a:off x="2008644" y="3045013"/>
            <a:ext cx="3648376" cy="2434422"/>
          </a:xfrm>
          <a:prstGeom prst="rect">
            <a:avLst/>
          </a:prstGeom>
        </p:spPr>
      </p:pic>
      <p:pic>
        <p:nvPicPr>
          <p:cNvPr id="7" name="Picture 6" descr="A person looking at a map&#10;&#10;Description automatically generated with medium confidence">
            <a:extLst>
              <a:ext uri="{FF2B5EF4-FFF2-40B4-BE49-F238E27FC236}">
                <a16:creationId xmlns:a16="http://schemas.microsoft.com/office/drawing/2014/main" id="{3C227F66-A33F-CAC9-B6BA-8F2DBEB5FB77}"/>
              </a:ext>
            </a:extLst>
          </p:cNvPr>
          <p:cNvPicPr>
            <a:picLocks noChangeAspect="1"/>
          </p:cNvPicPr>
          <p:nvPr/>
        </p:nvPicPr>
        <p:blipFill>
          <a:blip r:embed="rId4"/>
          <a:stretch>
            <a:fillRect/>
          </a:stretch>
        </p:blipFill>
        <p:spPr>
          <a:xfrm>
            <a:off x="4848031" y="4091577"/>
            <a:ext cx="3776205" cy="2516855"/>
          </a:xfrm>
          <a:prstGeom prst="rect">
            <a:avLst/>
          </a:prstGeom>
        </p:spPr>
      </p:pic>
      <p:pic>
        <p:nvPicPr>
          <p:cNvPr id="9" name="Picture 8" descr="A group of people sitting in a room&#10;&#10;Description automatically generated with medium confidence">
            <a:extLst>
              <a:ext uri="{FF2B5EF4-FFF2-40B4-BE49-F238E27FC236}">
                <a16:creationId xmlns:a16="http://schemas.microsoft.com/office/drawing/2014/main" id="{975845FC-3810-BD86-A34E-9BE3C7B6B9D0}"/>
              </a:ext>
            </a:extLst>
          </p:cNvPr>
          <p:cNvPicPr>
            <a:picLocks noChangeAspect="1"/>
          </p:cNvPicPr>
          <p:nvPr/>
        </p:nvPicPr>
        <p:blipFill>
          <a:blip r:embed="rId5"/>
          <a:stretch>
            <a:fillRect/>
          </a:stretch>
        </p:blipFill>
        <p:spPr>
          <a:xfrm>
            <a:off x="7628368" y="3045013"/>
            <a:ext cx="4159771" cy="2772504"/>
          </a:xfrm>
          <a:prstGeom prst="rect">
            <a:avLst/>
          </a:prstGeom>
        </p:spPr>
      </p:pic>
    </p:spTree>
    <p:extLst>
      <p:ext uri="{BB962C8B-B14F-4D97-AF65-F5344CB8AC3E}">
        <p14:creationId xmlns:p14="http://schemas.microsoft.com/office/powerpoint/2010/main" val="256549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92B0FBD-E1AE-6D1E-7881-0C4A21A83731}"/>
              </a:ext>
            </a:extLst>
          </p:cNvPr>
          <p:cNvSpPr txBox="1"/>
          <p:nvPr/>
        </p:nvSpPr>
        <p:spPr>
          <a:xfrm>
            <a:off x="1804048" y="618273"/>
            <a:ext cx="3706464"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We are one</a:t>
            </a: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1643563"/>
            <a:ext cx="8783741" cy="707886"/>
          </a:xfrm>
          <a:prstGeom prst="rect">
            <a:avLst/>
          </a:prstGeom>
          <a:noFill/>
        </p:spPr>
        <p:txBody>
          <a:bodyPr wrap="square" rtlCol="0">
            <a:spAutoFit/>
          </a:bodyPr>
          <a:lstStyle/>
          <a:p>
            <a:r>
              <a:rPr lang="en-US" sz="2000" dirty="0"/>
              <a:t>An interactive session held by the FOSS Community of NSBM, to build team spirit among its ' volunteers which was filled with fun games and singing.</a:t>
            </a:r>
            <a:endParaRPr lang="en-US" sz="2000" dirty="0">
              <a:solidFill>
                <a:srgbClr val="002060"/>
              </a:solidFill>
              <a:cs typeface="Aharoni" panose="02010803020104030203" pitchFamily="2" charset="-79"/>
            </a:endParaRPr>
          </a:p>
        </p:txBody>
      </p:sp>
      <p:pic>
        <p:nvPicPr>
          <p:cNvPr id="3" name="Picture 2" descr="A person doing a handstand in front of a group of people&#10;&#10;Description automatically generated with medium confidence">
            <a:extLst>
              <a:ext uri="{FF2B5EF4-FFF2-40B4-BE49-F238E27FC236}">
                <a16:creationId xmlns:a16="http://schemas.microsoft.com/office/drawing/2014/main" id="{E497A1F7-D644-A958-3044-71029C012DA2}"/>
              </a:ext>
            </a:extLst>
          </p:cNvPr>
          <p:cNvPicPr>
            <a:picLocks noChangeAspect="1"/>
          </p:cNvPicPr>
          <p:nvPr/>
        </p:nvPicPr>
        <p:blipFill>
          <a:blip r:embed="rId2"/>
          <a:stretch>
            <a:fillRect/>
          </a:stretch>
        </p:blipFill>
        <p:spPr>
          <a:xfrm>
            <a:off x="423110" y="3898182"/>
            <a:ext cx="3948764" cy="2632509"/>
          </a:xfrm>
          <a:prstGeom prst="rect">
            <a:avLst/>
          </a:prstGeom>
        </p:spPr>
      </p:pic>
      <p:pic>
        <p:nvPicPr>
          <p:cNvPr id="5" name="Picture 4" descr="A group of people standing outside a building&#10;&#10;Description automatically generated">
            <a:extLst>
              <a:ext uri="{FF2B5EF4-FFF2-40B4-BE49-F238E27FC236}">
                <a16:creationId xmlns:a16="http://schemas.microsoft.com/office/drawing/2014/main" id="{9C1267DF-108E-6A74-CC74-FAD2CCA42206}"/>
              </a:ext>
            </a:extLst>
          </p:cNvPr>
          <p:cNvPicPr>
            <a:picLocks noChangeAspect="1"/>
          </p:cNvPicPr>
          <p:nvPr/>
        </p:nvPicPr>
        <p:blipFill>
          <a:blip r:embed="rId3"/>
          <a:stretch>
            <a:fillRect/>
          </a:stretch>
        </p:blipFill>
        <p:spPr>
          <a:xfrm>
            <a:off x="3870358" y="2545742"/>
            <a:ext cx="4451283" cy="2967522"/>
          </a:xfrm>
          <a:prstGeom prst="rect">
            <a:avLst/>
          </a:prstGeom>
        </p:spPr>
      </p:pic>
      <p:pic>
        <p:nvPicPr>
          <p:cNvPr id="7" name="Picture 6" descr="A group of people standing outside&#10;&#10;Description automatically generated with low confidence">
            <a:extLst>
              <a:ext uri="{FF2B5EF4-FFF2-40B4-BE49-F238E27FC236}">
                <a16:creationId xmlns:a16="http://schemas.microsoft.com/office/drawing/2014/main" id="{F0605095-B81F-89F3-6F1C-83F9915D80DD}"/>
              </a:ext>
            </a:extLst>
          </p:cNvPr>
          <p:cNvPicPr>
            <a:picLocks noChangeAspect="1"/>
          </p:cNvPicPr>
          <p:nvPr/>
        </p:nvPicPr>
        <p:blipFill>
          <a:blip r:embed="rId4"/>
          <a:stretch>
            <a:fillRect/>
          </a:stretch>
        </p:blipFill>
        <p:spPr>
          <a:xfrm>
            <a:off x="7509384" y="3619100"/>
            <a:ext cx="4259506" cy="2839670"/>
          </a:xfrm>
          <a:prstGeom prst="rect">
            <a:avLst/>
          </a:prstGeom>
        </p:spPr>
      </p:pic>
    </p:spTree>
    <p:extLst>
      <p:ext uri="{BB962C8B-B14F-4D97-AF65-F5344CB8AC3E}">
        <p14:creationId xmlns:p14="http://schemas.microsoft.com/office/powerpoint/2010/main" val="140106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92B0FBD-E1AE-6D1E-7881-0C4A21A83731}"/>
              </a:ext>
            </a:extLst>
          </p:cNvPr>
          <p:cNvSpPr txBox="1"/>
          <p:nvPr/>
        </p:nvSpPr>
        <p:spPr>
          <a:xfrm>
            <a:off x="1804048" y="618273"/>
            <a:ext cx="4028667" cy="830997"/>
          </a:xfrm>
          <a:prstGeom prst="rect">
            <a:avLst/>
          </a:prstGeom>
          <a:noFill/>
        </p:spPr>
        <p:txBody>
          <a:bodyPr wrap="none" rtlCol="0">
            <a:spAutoFit/>
          </a:bodyPr>
          <a:lstStyle/>
          <a:p>
            <a:r>
              <a:rPr lang="en-US" sz="4800" dirty="0" err="1">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Hackto</a:t>
            </a:r>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 Night</a:t>
            </a: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1643563"/>
            <a:ext cx="8783741" cy="1323439"/>
          </a:xfrm>
          <a:prstGeom prst="rect">
            <a:avLst/>
          </a:prstGeom>
          <a:noFill/>
        </p:spPr>
        <p:txBody>
          <a:bodyPr wrap="square" rtlCol="0">
            <a:spAutoFit/>
          </a:bodyPr>
          <a:lstStyle/>
          <a:p>
            <a:r>
              <a:rPr lang="en-US" sz="2000" dirty="0" err="1"/>
              <a:t>HacktoNight</a:t>
            </a:r>
            <a:r>
              <a:rPr lang="en-US" sz="2000" dirty="0"/>
              <a:t> 2022 at NSBM is an overnight competition planned by the FOSS Community of NSBM. The participants' team spirit, technological knowledge, problem-solving skills, and coding skills will be tested here. We increase the contribution of NSBM undergraduates toward open source.</a:t>
            </a:r>
            <a:endParaRPr lang="en-US" sz="2000" dirty="0">
              <a:solidFill>
                <a:srgbClr val="002060"/>
              </a:solidFill>
              <a:cs typeface="Aharoni" panose="02010803020104030203" pitchFamily="2" charset="-79"/>
            </a:endParaRPr>
          </a:p>
        </p:txBody>
      </p:sp>
      <p:pic>
        <p:nvPicPr>
          <p:cNvPr id="3" name="Picture 2" descr="A picture containing graphical user interface&#10;&#10;Description automatically generated">
            <a:extLst>
              <a:ext uri="{FF2B5EF4-FFF2-40B4-BE49-F238E27FC236}">
                <a16:creationId xmlns:a16="http://schemas.microsoft.com/office/drawing/2014/main" id="{6B0FDF1D-DF5E-F997-4F65-CCAF22520B1D}"/>
              </a:ext>
            </a:extLst>
          </p:cNvPr>
          <p:cNvPicPr>
            <a:picLocks noChangeAspect="1"/>
          </p:cNvPicPr>
          <p:nvPr/>
        </p:nvPicPr>
        <p:blipFill>
          <a:blip r:embed="rId2"/>
          <a:stretch>
            <a:fillRect/>
          </a:stretch>
        </p:blipFill>
        <p:spPr>
          <a:xfrm>
            <a:off x="394234" y="3799883"/>
            <a:ext cx="4028667" cy="2685778"/>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877D892A-D84E-46B3-1D93-69DBE9097EE3}"/>
              </a:ext>
            </a:extLst>
          </p:cNvPr>
          <p:cNvPicPr>
            <a:picLocks noChangeAspect="1"/>
          </p:cNvPicPr>
          <p:nvPr/>
        </p:nvPicPr>
        <p:blipFill>
          <a:blip r:embed="rId3"/>
          <a:stretch>
            <a:fillRect/>
          </a:stretch>
        </p:blipFill>
        <p:spPr>
          <a:xfrm>
            <a:off x="7291485" y="3482207"/>
            <a:ext cx="4506280" cy="3003453"/>
          </a:xfrm>
          <a:prstGeom prst="rect">
            <a:avLst/>
          </a:prstGeom>
        </p:spPr>
      </p:pic>
      <p:pic>
        <p:nvPicPr>
          <p:cNvPr id="5" name="Picture 4" descr="A person giving a presentation to a group of people&#10;&#10;Description automatically generated with medium confidence">
            <a:extLst>
              <a:ext uri="{FF2B5EF4-FFF2-40B4-BE49-F238E27FC236}">
                <a16:creationId xmlns:a16="http://schemas.microsoft.com/office/drawing/2014/main" id="{3055D85D-7F04-74C2-EA5B-260865EC9160}"/>
              </a:ext>
            </a:extLst>
          </p:cNvPr>
          <p:cNvPicPr>
            <a:picLocks noChangeAspect="1"/>
          </p:cNvPicPr>
          <p:nvPr/>
        </p:nvPicPr>
        <p:blipFill>
          <a:blip r:embed="rId4"/>
          <a:stretch>
            <a:fillRect/>
          </a:stretch>
        </p:blipFill>
        <p:spPr>
          <a:xfrm>
            <a:off x="3742319" y="3157354"/>
            <a:ext cx="4180792" cy="2786514"/>
          </a:xfrm>
          <a:prstGeom prst="rect">
            <a:avLst/>
          </a:prstGeom>
        </p:spPr>
      </p:pic>
    </p:spTree>
    <p:extLst>
      <p:ext uri="{BB962C8B-B14F-4D97-AF65-F5344CB8AC3E}">
        <p14:creationId xmlns:p14="http://schemas.microsoft.com/office/powerpoint/2010/main" val="2273815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C101D17-CAAC-7185-AB5B-B4D29A2DF275}"/>
              </a:ext>
            </a:extLst>
          </p:cNvPr>
          <p:cNvSpPr txBox="1"/>
          <p:nvPr/>
        </p:nvSpPr>
        <p:spPr>
          <a:xfrm>
            <a:off x="1102361" y="700487"/>
            <a:ext cx="1191352" cy="6001643"/>
          </a:xfrm>
          <a:prstGeom prst="rect">
            <a:avLst/>
          </a:prstGeom>
          <a:noFill/>
        </p:spPr>
        <p:txBody>
          <a:bodyPr wrap="none" rtlCol="0">
            <a:spAutoFit/>
          </a:bodyPr>
          <a:lstStyle/>
          <a:p>
            <a:pPr algn="ctr"/>
            <a:r>
              <a:rPr lang="en-US" sz="9600" b="1" dirty="0">
                <a:ln w="9525">
                  <a:solidFill>
                    <a:srgbClr val="002060"/>
                  </a:solidFill>
                  <a:prstDash val="solid"/>
                </a:ln>
                <a:solidFill>
                  <a:schemeClr val="bg1"/>
                </a:solidFill>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F</a:t>
            </a:r>
          </a:p>
          <a:p>
            <a:pPr algn="ctr"/>
            <a:r>
              <a:rPr lang="en-US" sz="9600" b="1" dirty="0">
                <a:ln w="9525">
                  <a:solidFill>
                    <a:srgbClr val="002060"/>
                  </a:solidFill>
                  <a:prstDash val="solid"/>
                </a:ln>
                <a:solidFill>
                  <a:schemeClr val="bg1"/>
                </a:solidFill>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O</a:t>
            </a:r>
          </a:p>
          <a:p>
            <a:pPr algn="ctr"/>
            <a:r>
              <a:rPr lang="en-US" sz="9600" b="1" dirty="0">
                <a:ln w="9525">
                  <a:solidFill>
                    <a:srgbClr val="002060"/>
                  </a:solidFill>
                  <a:prstDash val="solid"/>
                </a:ln>
                <a:solidFill>
                  <a:schemeClr val="bg1"/>
                </a:solidFill>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S</a:t>
            </a:r>
          </a:p>
          <a:p>
            <a:pPr algn="ctr"/>
            <a:r>
              <a:rPr lang="en-US" sz="9600" b="1" dirty="0">
                <a:ln w="9525">
                  <a:solidFill>
                    <a:srgbClr val="002060"/>
                  </a:solidFill>
                  <a:prstDash val="solid"/>
                </a:ln>
                <a:solidFill>
                  <a:schemeClr val="bg1"/>
                </a:solidFill>
                <a:effectLst>
                  <a:outerShdw blurRad="12700" dist="38100" dir="2700000" algn="tl" rotWithShape="0">
                    <a:schemeClr val="bg1">
                      <a:lumMod val="50000"/>
                    </a:schemeClr>
                  </a:outerShdw>
                </a:effectLst>
                <a:latin typeface="Aharoni" panose="02010803020104030203" pitchFamily="2" charset="-79"/>
                <a:cs typeface="Aharoni" panose="02010803020104030203" pitchFamily="2" charset="-79"/>
              </a:rPr>
              <a:t>S</a:t>
            </a:r>
          </a:p>
        </p:txBody>
      </p:sp>
      <p:sp>
        <p:nvSpPr>
          <p:cNvPr id="9" name="TextBox 8">
            <a:extLst>
              <a:ext uri="{FF2B5EF4-FFF2-40B4-BE49-F238E27FC236}">
                <a16:creationId xmlns:a16="http://schemas.microsoft.com/office/drawing/2014/main" id="{A12D8CBB-D927-52BF-8DEE-10CD5C62B27F}"/>
              </a:ext>
            </a:extLst>
          </p:cNvPr>
          <p:cNvSpPr txBox="1"/>
          <p:nvPr/>
        </p:nvSpPr>
        <p:spPr>
          <a:xfrm>
            <a:off x="5507017" y="1947586"/>
            <a:ext cx="4894289" cy="3046988"/>
          </a:xfrm>
          <a:prstGeom prst="rect">
            <a:avLst/>
          </a:prstGeom>
          <a:noFill/>
        </p:spPr>
        <p:txBody>
          <a:bodyPr wrap="none" rtlCol="0">
            <a:spAutoFit/>
          </a:bodyPr>
          <a:lstStyle/>
          <a:p>
            <a:r>
              <a:rPr lang="en-US" sz="9600" dirty="0">
                <a:ln w="0">
                  <a:solidFill>
                    <a:schemeClr val="accent5">
                      <a:lumMod val="75000"/>
                    </a:schemeClr>
                  </a:solidFill>
                </a:ln>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What is </a:t>
            </a:r>
          </a:p>
          <a:p>
            <a:r>
              <a:rPr lang="en-US" sz="9600" dirty="0">
                <a:ln w="0">
                  <a:solidFill>
                    <a:schemeClr val="accent5">
                      <a:lumMod val="75000"/>
                    </a:schemeClr>
                  </a:solidFill>
                </a:ln>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FOSS </a:t>
            </a:r>
            <a:r>
              <a:rPr lang="en-US" sz="9600" dirty="0">
                <a:ln w="0">
                  <a:solidFill>
                    <a:schemeClr val="accent5">
                      <a:lumMod val="75000"/>
                    </a:schemeClr>
                  </a:solidFill>
                </a:ln>
                <a:solidFill>
                  <a:schemeClr val="accent1"/>
                </a:solidFill>
                <a:effectLst>
                  <a:outerShdw blurRad="38100" dist="38100" dir="2700000" algn="tl">
                    <a:srgbClr val="000000">
                      <a:alpha val="43137"/>
                    </a:srgbClr>
                  </a:outerShdw>
                </a:effectLst>
                <a:latin typeface="+mj-lt"/>
                <a:cs typeface="Aharoni" panose="02010803020104030203" pitchFamily="2" charset="-79"/>
              </a:rPr>
              <a:t>?</a:t>
            </a:r>
          </a:p>
        </p:txBody>
      </p:sp>
    </p:spTree>
    <p:extLst>
      <p:ext uri="{BB962C8B-B14F-4D97-AF65-F5344CB8AC3E}">
        <p14:creationId xmlns:p14="http://schemas.microsoft.com/office/powerpoint/2010/main" val="213156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92B0FBD-E1AE-6D1E-7881-0C4A21A83731}"/>
              </a:ext>
            </a:extLst>
          </p:cNvPr>
          <p:cNvSpPr txBox="1"/>
          <p:nvPr/>
        </p:nvSpPr>
        <p:spPr>
          <a:xfrm>
            <a:off x="1804048" y="618273"/>
            <a:ext cx="4179349"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Technosphere</a:t>
            </a:r>
          </a:p>
        </p:txBody>
      </p:sp>
      <p:sp>
        <p:nvSpPr>
          <p:cNvPr id="31" name="TextBox 30">
            <a:extLst>
              <a:ext uri="{FF2B5EF4-FFF2-40B4-BE49-F238E27FC236}">
                <a16:creationId xmlns:a16="http://schemas.microsoft.com/office/drawing/2014/main" id="{0CBDFB3B-86D3-140B-5249-C663978B7F9C}"/>
              </a:ext>
            </a:extLst>
          </p:cNvPr>
          <p:cNvSpPr txBox="1"/>
          <p:nvPr/>
        </p:nvSpPr>
        <p:spPr>
          <a:xfrm>
            <a:off x="1804048" y="1643563"/>
            <a:ext cx="8783741" cy="1323439"/>
          </a:xfrm>
          <a:prstGeom prst="rect">
            <a:avLst/>
          </a:prstGeom>
          <a:noFill/>
        </p:spPr>
        <p:txBody>
          <a:bodyPr wrap="square" rtlCol="0">
            <a:spAutoFit/>
          </a:bodyPr>
          <a:lstStyle/>
          <a:p>
            <a:r>
              <a:rPr lang="en-US" sz="2000" dirty="0"/>
              <a:t>Technosphere 2022 is a hybrid convention organized by the FOSS Community of NSBM. This convention consisted of an online webinar series and an in-person main event. They were conducted by a number of industry experts on several future-ready technologies.</a:t>
            </a:r>
            <a:endParaRPr lang="en-US" sz="2000" dirty="0">
              <a:solidFill>
                <a:srgbClr val="002060"/>
              </a:solidFill>
              <a:cs typeface="Aharoni" panose="02010803020104030203" pitchFamily="2" charset="-79"/>
            </a:endParaRPr>
          </a:p>
        </p:txBody>
      </p:sp>
      <p:pic>
        <p:nvPicPr>
          <p:cNvPr id="3" name="Picture 2" descr="A group of people sitting at long tables in a room&#10;&#10;Description automatically generated with low confidence">
            <a:extLst>
              <a:ext uri="{FF2B5EF4-FFF2-40B4-BE49-F238E27FC236}">
                <a16:creationId xmlns:a16="http://schemas.microsoft.com/office/drawing/2014/main" id="{B042A4D2-7DB1-67E1-5978-D3E9922E3401}"/>
              </a:ext>
            </a:extLst>
          </p:cNvPr>
          <p:cNvPicPr>
            <a:picLocks noChangeAspect="1"/>
          </p:cNvPicPr>
          <p:nvPr/>
        </p:nvPicPr>
        <p:blipFill>
          <a:blip r:embed="rId2"/>
          <a:stretch>
            <a:fillRect/>
          </a:stretch>
        </p:blipFill>
        <p:spPr>
          <a:xfrm>
            <a:off x="403860" y="3664971"/>
            <a:ext cx="4302894" cy="2848675"/>
          </a:xfrm>
          <a:prstGeom prst="rect">
            <a:avLst/>
          </a:prstGeom>
        </p:spPr>
      </p:pic>
      <p:pic>
        <p:nvPicPr>
          <p:cNvPr id="5" name="Picture 4" descr="A picture containing Teams&#10;&#10;Description automatically generated">
            <a:extLst>
              <a:ext uri="{FF2B5EF4-FFF2-40B4-BE49-F238E27FC236}">
                <a16:creationId xmlns:a16="http://schemas.microsoft.com/office/drawing/2014/main" id="{C4AC78B7-7632-2F64-5A20-2AEB9D476A30}"/>
              </a:ext>
            </a:extLst>
          </p:cNvPr>
          <p:cNvPicPr>
            <a:picLocks noChangeAspect="1"/>
          </p:cNvPicPr>
          <p:nvPr/>
        </p:nvPicPr>
        <p:blipFill>
          <a:blip r:embed="rId3"/>
          <a:stretch>
            <a:fillRect/>
          </a:stretch>
        </p:blipFill>
        <p:spPr>
          <a:xfrm>
            <a:off x="3831949" y="3193029"/>
            <a:ext cx="4302895" cy="2848676"/>
          </a:xfrm>
          <a:prstGeom prst="rect">
            <a:avLst/>
          </a:prstGeom>
        </p:spPr>
      </p:pic>
      <p:pic>
        <p:nvPicPr>
          <p:cNvPr id="7" name="Picture 6" descr="A group of people sitting on a boat&#10;&#10;Description automatically generated with medium confidence">
            <a:extLst>
              <a:ext uri="{FF2B5EF4-FFF2-40B4-BE49-F238E27FC236}">
                <a16:creationId xmlns:a16="http://schemas.microsoft.com/office/drawing/2014/main" id="{826D8918-24F2-B405-A8CD-8E8404FE3CC9}"/>
              </a:ext>
            </a:extLst>
          </p:cNvPr>
          <p:cNvPicPr>
            <a:picLocks noChangeAspect="1"/>
          </p:cNvPicPr>
          <p:nvPr/>
        </p:nvPicPr>
        <p:blipFill>
          <a:blip r:embed="rId4"/>
          <a:stretch>
            <a:fillRect/>
          </a:stretch>
        </p:blipFill>
        <p:spPr>
          <a:xfrm>
            <a:off x="7485248" y="3547651"/>
            <a:ext cx="4450078" cy="2965995"/>
          </a:xfrm>
          <a:prstGeom prst="rect">
            <a:avLst/>
          </a:prstGeom>
        </p:spPr>
      </p:pic>
    </p:spTree>
    <p:extLst>
      <p:ext uri="{BB962C8B-B14F-4D97-AF65-F5344CB8AC3E}">
        <p14:creationId xmlns:p14="http://schemas.microsoft.com/office/powerpoint/2010/main" val="273799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A8787-E69F-280E-D0E8-84DE31F161CF}"/>
              </a:ext>
            </a:extLst>
          </p:cNvPr>
          <p:cNvSpPr txBox="1"/>
          <p:nvPr/>
        </p:nvSpPr>
        <p:spPr>
          <a:xfrm>
            <a:off x="811730" y="1755922"/>
            <a:ext cx="5293437" cy="1323439"/>
          </a:xfrm>
          <a:prstGeom prst="rect">
            <a:avLst/>
          </a:prstGeom>
          <a:noFill/>
        </p:spPr>
        <p:txBody>
          <a:bodyPr wrap="none" rtlCol="0">
            <a:spAutoFit/>
          </a:bodyPr>
          <a:lstStyle/>
          <a:p>
            <a:r>
              <a:rPr lang="en-US" sz="8000" dirty="0">
                <a:ln w="0">
                  <a:solidFill>
                    <a:schemeClr val="accent5">
                      <a:lumMod val="75000"/>
                    </a:schemeClr>
                  </a:solidFill>
                </a:ln>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Thank you</a:t>
            </a:r>
            <a:endParaRPr lang="en-US" sz="8000" dirty="0">
              <a:ln w="0">
                <a:solidFill>
                  <a:schemeClr val="accent5">
                    <a:lumMod val="75000"/>
                  </a:schemeClr>
                </a:solidFill>
              </a:ln>
              <a:solidFill>
                <a:schemeClr val="accent1"/>
              </a:solidFill>
              <a:effectLst>
                <a:outerShdw blurRad="38100" dist="38100" dir="2700000" algn="tl">
                  <a:srgbClr val="000000">
                    <a:alpha val="43137"/>
                  </a:srgbClr>
                </a:outerShdw>
              </a:effectLst>
              <a:latin typeface="+mj-lt"/>
              <a:cs typeface="Aharoni" panose="02010803020104030203" pitchFamily="2" charset="-79"/>
            </a:endParaRPr>
          </a:p>
        </p:txBody>
      </p:sp>
      <p:pic>
        <p:nvPicPr>
          <p:cNvPr id="8" name="Picture 7" descr="A screenshot of a computer&#10;&#10;Description automatically generated with medium confidence">
            <a:extLst>
              <a:ext uri="{FF2B5EF4-FFF2-40B4-BE49-F238E27FC236}">
                <a16:creationId xmlns:a16="http://schemas.microsoft.com/office/drawing/2014/main" id="{7315121A-FF49-F148-699A-A0944D74B68F}"/>
              </a:ext>
            </a:extLst>
          </p:cNvPr>
          <p:cNvPicPr>
            <a:picLocks noChangeAspect="1"/>
          </p:cNvPicPr>
          <p:nvPr/>
        </p:nvPicPr>
        <p:blipFill>
          <a:blip r:embed="rId2"/>
          <a:stretch>
            <a:fillRect/>
          </a:stretch>
        </p:blipFill>
        <p:spPr>
          <a:xfrm>
            <a:off x="811730" y="5102078"/>
            <a:ext cx="10568539" cy="1527930"/>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66951A3-B404-7600-3061-D6280EF3B6B7}"/>
              </a:ext>
            </a:extLst>
          </p:cNvPr>
          <p:cNvSpPr txBox="1"/>
          <p:nvPr/>
        </p:nvSpPr>
        <p:spPr>
          <a:xfrm>
            <a:off x="736600" y="3615267"/>
            <a:ext cx="7010400" cy="1815882"/>
          </a:xfrm>
          <a:prstGeom prst="rect">
            <a:avLst/>
          </a:prstGeom>
          <a:noFill/>
        </p:spPr>
        <p:txBody>
          <a:bodyPr wrap="square" rtlCol="0">
            <a:spAutoFit/>
          </a:bodyPr>
          <a:lstStyle/>
          <a:p>
            <a:r>
              <a:rPr lang="en-US" sz="2800" dirty="0">
                <a:solidFill>
                  <a:srgbClr val="002060"/>
                </a:solidFill>
              </a:rPr>
              <a:t>FOSS NSBM is a platform for NSBM students to organize themselves around the global Free and Open-Source Software movement.</a:t>
            </a:r>
            <a:endParaRPr lang="en-US" sz="2800" dirty="0">
              <a:solidFill>
                <a:srgbClr val="002060"/>
              </a:solidFill>
              <a:cs typeface="Aharoni" panose="02010803020104030203" pitchFamily="2" charset="-79"/>
            </a:endParaRPr>
          </a:p>
        </p:txBody>
      </p:sp>
      <p:sp>
        <p:nvSpPr>
          <p:cNvPr id="12" name="TextBox 11">
            <a:extLst>
              <a:ext uri="{FF2B5EF4-FFF2-40B4-BE49-F238E27FC236}">
                <a16:creationId xmlns:a16="http://schemas.microsoft.com/office/drawing/2014/main" id="{990D83A1-3053-1C5E-BC72-2FC408B7872E}"/>
              </a:ext>
            </a:extLst>
          </p:cNvPr>
          <p:cNvSpPr txBox="1"/>
          <p:nvPr/>
        </p:nvSpPr>
        <p:spPr>
          <a:xfrm>
            <a:off x="736600" y="1143252"/>
            <a:ext cx="5009705" cy="1938992"/>
          </a:xfrm>
          <a:prstGeom prst="rect">
            <a:avLst/>
          </a:prstGeom>
          <a:noFill/>
        </p:spPr>
        <p:txBody>
          <a:bodyPr wrap="none" rtlCol="0">
            <a:spAutoFit/>
          </a:bodyPr>
          <a:lstStyle/>
          <a:p>
            <a:r>
              <a:rPr lang="en-US" sz="600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What is FOSS</a:t>
            </a:r>
          </a:p>
          <a:p>
            <a:r>
              <a:rPr lang="en-US" sz="6000" dirty="0">
                <a:ln w="0"/>
                <a:solidFill>
                  <a:schemeClr val="accent1"/>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Community</a:t>
            </a:r>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3CEDDF6-A36B-CE02-981F-551438FB0D63}"/>
              </a:ext>
            </a:extLst>
          </p:cNvPr>
          <p:cNvSpPr txBox="1"/>
          <p:nvPr/>
        </p:nvSpPr>
        <p:spPr>
          <a:xfrm>
            <a:off x="1307669" y="2151727"/>
            <a:ext cx="9576661" cy="2554545"/>
          </a:xfrm>
          <a:prstGeom prst="rect">
            <a:avLst/>
          </a:prstGeom>
          <a:noFill/>
        </p:spPr>
        <p:txBody>
          <a:bodyPr wrap="none" rtlCol="0">
            <a:spAutoFit/>
          </a:bodyPr>
          <a:lstStyle/>
          <a:p>
            <a:pPr algn="ctr"/>
            <a:r>
              <a:rPr lang="en-US" sz="80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History of the FOSS</a:t>
            </a:r>
          </a:p>
          <a:p>
            <a:pPr algn="ctr"/>
            <a:r>
              <a:rPr lang="en-US" sz="80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Community NSBM</a:t>
            </a:r>
          </a:p>
        </p:txBody>
      </p:sp>
      <p:pic>
        <p:nvPicPr>
          <p:cNvPr id="11" name="Picture 10" descr="Icon&#10;&#10;Description automatically generated">
            <a:extLst>
              <a:ext uri="{FF2B5EF4-FFF2-40B4-BE49-F238E27FC236}">
                <a16:creationId xmlns:a16="http://schemas.microsoft.com/office/drawing/2014/main" id="{202D5A90-A335-CE15-A2D9-264488347792}"/>
              </a:ext>
            </a:extLst>
          </p:cNvPr>
          <p:cNvPicPr>
            <a:picLocks noChangeAspect="1"/>
          </p:cNvPicPr>
          <p:nvPr/>
        </p:nvPicPr>
        <p:blipFill>
          <a:blip r:embed="rId2"/>
          <a:stretch>
            <a:fillRect/>
          </a:stretch>
        </p:blipFill>
        <p:spPr>
          <a:xfrm>
            <a:off x="10853589" y="5376429"/>
            <a:ext cx="788078" cy="1195399"/>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F50342-9C2C-7950-136E-B57E6935E1F1}"/>
              </a:ext>
            </a:extLst>
          </p:cNvPr>
          <p:cNvPicPr>
            <a:picLocks noChangeAspect="1"/>
          </p:cNvPicPr>
          <p:nvPr/>
        </p:nvPicPr>
        <p:blipFill rotWithShape="1">
          <a:blip r:embed="rId2"/>
          <a:srcRect l="1605" r="1605"/>
          <a:stretch/>
        </p:blipFill>
        <p:spPr>
          <a:xfrm>
            <a:off x="0" y="0"/>
            <a:ext cx="12192000" cy="6858000"/>
          </a:xfrm>
          <a:prstGeom prst="rect">
            <a:avLst/>
          </a:prstGeom>
        </p:spPr>
      </p:pic>
    </p:spTree>
    <p:extLst>
      <p:ext uri="{BB962C8B-B14F-4D97-AF65-F5344CB8AC3E}">
        <p14:creationId xmlns:p14="http://schemas.microsoft.com/office/powerpoint/2010/main" val="3405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latin typeface="+mn-lt"/>
              </a:rPr>
              <a:t>A community is a group of people with shared values, behaviors, and artifacts.</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Free and Open Source</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10502054" y="3209544"/>
            <a:ext cx="768096" cy="1627632"/>
          </a:xfrm>
        </p:spPr>
        <p:txBody>
          <a:bodyPr/>
          <a:lstStyle/>
          <a:p>
            <a:r>
              <a:rPr lang="en-US" dirty="0"/>
              <a:t>”</a:t>
            </a:r>
          </a:p>
        </p:txBody>
      </p:sp>
      <p:pic>
        <p:nvPicPr>
          <p:cNvPr id="7" name="Picture 6" descr="Icon&#10;&#10;Description automatically generated">
            <a:extLst>
              <a:ext uri="{FF2B5EF4-FFF2-40B4-BE49-F238E27FC236}">
                <a16:creationId xmlns:a16="http://schemas.microsoft.com/office/drawing/2014/main" id="{56F55517-1B2D-51FB-80C4-6C096377A6E7}"/>
              </a:ext>
            </a:extLst>
          </p:cNvPr>
          <p:cNvPicPr>
            <a:picLocks noChangeAspect="1"/>
          </p:cNvPicPr>
          <p:nvPr/>
        </p:nvPicPr>
        <p:blipFill>
          <a:blip r:embed="rId2"/>
          <a:stretch>
            <a:fillRect/>
          </a:stretch>
        </p:blipFill>
        <p:spPr>
          <a:xfrm>
            <a:off x="10886102" y="5235711"/>
            <a:ext cx="768096" cy="1165089"/>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10" name="TextBox 9">
            <a:extLst>
              <a:ext uri="{FF2B5EF4-FFF2-40B4-BE49-F238E27FC236}">
                <a16:creationId xmlns:a16="http://schemas.microsoft.com/office/drawing/2014/main" id="{EBE1551B-C458-AD85-863A-186A9D0844FF}"/>
              </a:ext>
            </a:extLst>
          </p:cNvPr>
          <p:cNvSpPr txBox="1"/>
          <p:nvPr/>
        </p:nvSpPr>
        <p:spPr>
          <a:xfrm>
            <a:off x="2202145" y="2151727"/>
            <a:ext cx="7787709" cy="2554545"/>
          </a:xfrm>
          <a:prstGeom prst="rect">
            <a:avLst/>
          </a:prstGeom>
          <a:noFill/>
        </p:spPr>
        <p:txBody>
          <a:bodyPr wrap="none" rtlCol="0">
            <a:spAutoFit/>
          </a:bodyPr>
          <a:lstStyle/>
          <a:p>
            <a:pPr algn="ctr"/>
            <a:r>
              <a:rPr lang="en-US" sz="80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Joining of </a:t>
            </a:r>
          </a:p>
          <a:p>
            <a:pPr algn="ctr"/>
            <a:r>
              <a:rPr lang="en-US" sz="8000" dirty="0">
                <a:ln w="0">
                  <a:solidFill>
                    <a:schemeClr val="bg1"/>
                  </a:solidFill>
                </a:ln>
                <a:solidFill>
                  <a:srgbClr val="002060"/>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Sub Community</a:t>
            </a:r>
          </a:p>
        </p:txBody>
      </p:sp>
    </p:spTree>
    <p:extLst>
      <p:ext uri="{BB962C8B-B14F-4D97-AF65-F5344CB8AC3E}">
        <p14:creationId xmlns:p14="http://schemas.microsoft.com/office/powerpoint/2010/main" val="9481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7713133" y="0"/>
            <a:ext cx="4478867" cy="6858000"/>
          </a:xfrm>
          <a:prstGeom prst="rect">
            <a:avLst/>
          </a:prstGeom>
          <a:solidFill>
            <a:srgbClr val="0734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43" name="Picture 42" descr="A screenshot of a computer&#10;&#10;Description automatically generated with medium confidence">
            <a:extLst>
              <a:ext uri="{FF2B5EF4-FFF2-40B4-BE49-F238E27FC236}">
                <a16:creationId xmlns:a16="http://schemas.microsoft.com/office/drawing/2014/main" id="{0797D2F1-7054-179D-1521-03A70186E1E7}"/>
              </a:ext>
            </a:extLst>
          </p:cNvPr>
          <p:cNvPicPr>
            <a:picLocks noChangeAspect="1"/>
          </p:cNvPicPr>
          <p:nvPr/>
        </p:nvPicPr>
        <p:blipFill rotWithShape="1">
          <a:blip r:embed="rId2"/>
          <a:srcRect l="37585" t="35470" r="57486" b="12140"/>
          <a:stretch/>
        </p:blipFill>
        <p:spPr>
          <a:xfrm>
            <a:off x="8407399" y="1100667"/>
            <a:ext cx="3090334" cy="4749800"/>
          </a:xfrm>
          <a:prstGeom prst="rect">
            <a:avLst/>
          </a:prstGeom>
        </p:spPr>
      </p:pic>
      <p:sp>
        <p:nvSpPr>
          <p:cNvPr id="44" name="TextBox 43">
            <a:extLst>
              <a:ext uri="{FF2B5EF4-FFF2-40B4-BE49-F238E27FC236}">
                <a16:creationId xmlns:a16="http://schemas.microsoft.com/office/drawing/2014/main" id="{5636C148-092B-7B45-82AD-89EB0056566D}"/>
              </a:ext>
            </a:extLst>
          </p:cNvPr>
          <p:cNvSpPr txBox="1"/>
          <p:nvPr/>
        </p:nvSpPr>
        <p:spPr>
          <a:xfrm>
            <a:off x="694267" y="1124172"/>
            <a:ext cx="6256841"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Mozilla Campus Club</a:t>
            </a:r>
          </a:p>
        </p:txBody>
      </p:sp>
      <p:sp>
        <p:nvSpPr>
          <p:cNvPr id="45" name="TextBox 44">
            <a:extLst>
              <a:ext uri="{FF2B5EF4-FFF2-40B4-BE49-F238E27FC236}">
                <a16:creationId xmlns:a16="http://schemas.microsoft.com/office/drawing/2014/main" id="{FA1D4F91-2365-A417-D259-A4960C48C69A}"/>
              </a:ext>
            </a:extLst>
          </p:cNvPr>
          <p:cNvSpPr txBox="1"/>
          <p:nvPr/>
        </p:nvSpPr>
        <p:spPr>
          <a:xfrm>
            <a:off x="694267" y="2686471"/>
            <a:ext cx="6563181" cy="1938992"/>
          </a:xfrm>
          <a:prstGeom prst="rect">
            <a:avLst/>
          </a:prstGeom>
          <a:noFill/>
        </p:spPr>
        <p:txBody>
          <a:bodyPr wrap="square" rtlCol="0">
            <a:spAutoFit/>
          </a:bodyPr>
          <a:lstStyle/>
          <a:p>
            <a:r>
              <a:rPr lang="en-US" sz="2000" dirty="0">
                <a:solidFill>
                  <a:srgbClr val="002060"/>
                </a:solidFill>
              </a:rPr>
              <a:t>The Mozilla Campus Club became the first subcommunity of FOSS NSBM. It was initiated in 2015 as the first Sri Lanka Mozilla camps club. Since then, for over 5 years Mozilla campus club ensures the community is up to date with the latest tech trends with its monthly meet-ups and other tech events.</a:t>
            </a:r>
            <a:endParaRPr lang="en-US" sz="2000" dirty="0">
              <a:solidFill>
                <a:srgbClr val="002060"/>
              </a:solidFill>
              <a:cs typeface="Aharoni" panose="02010803020104030203" pitchFamily="2" charset="-79"/>
            </a:endParaRP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9ADC2BA-0384-1F15-C3C3-37BD1D9EB525}"/>
              </a:ext>
            </a:extLst>
          </p:cNvPr>
          <p:cNvSpPr/>
          <p:nvPr/>
        </p:nvSpPr>
        <p:spPr>
          <a:xfrm>
            <a:off x="0" y="4610501"/>
            <a:ext cx="12192000" cy="224749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4" name="TextBox 43">
            <a:extLst>
              <a:ext uri="{FF2B5EF4-FFF2-40B4-BE49-F238E27FC236}">
                <a16:creationId xmlns:a16="http://schemas.microsoft.com/office/drawing/2014/main" id="{5636C148-092B-7B45-82AD-89EB0056566D}"/>
              </a:ext>
            </a:extLst>
          </p:cNvPr>
          <p:cNvSpPr txBox="1"/>
          <p:nvPr/>
        </p:nvSpPr>
        <p:spPr>
          <a:xfrm>
            <a:off x="2814409" y="873915"/>
            <a:ext cx="2481770" cy="830997"/>
          </a:xfrm>
          <a:prstGeom prst="rect">
            <a:avLst/>
          </a:prstGeom>
          <a:noFill/>
        </p:spPr>
        <p:txBody>
          <a:bodyPr wrap="none" rtlCol="0">
            <a:spAutoFit/>
          </a:bodyPr>
          <a:lstStyle/>
          <a:p>
            <a:r>
              <a:rPr lang="en-US" sz="4800" dirty="0">
                <a:ln w="0"/>
                <a:solidFill>
                  <a:schemeClr val="accent2">
                    <a:lumMod val="75000"/>
                  </a:schemeClr>
                </a:solidFill>
                <a:effectLst>
                  <a:outerShdw blurRad="38100" dist="25400" dir="5400000" algn="ctr" rotWithShape="0">
                    <a:srgbClr val="6E747A">
                      <a:alpha val="43000"/>
                    </a:srgbClr>
                  </a:outerShdw>
                </a:effectLst>
                <a:latin typeface="Aharoni" panose="02010803020104030203" pitchFamily="2" charset="-79"/>
                <a:cs typeface="Aharoni" panose="02010803020104030203" pitchFamily="2" charset="-79"/>
              </a:rPr>
              <a:t>DevOps</a:t>
            </a:r>
          </a:p>
        </p:txBody>
      </p:sp>
      <p:sp>
        <p:nvSpPr>
          <p:cNvPr id="45" name="TextBox 44">
            <a:extLst>
              <a:ext uri="{FF2B5EF4-FFF2-40B4-BE49-F238E27FC236}">
                <a16:creationId xmlns:a16="http://schemas.microsoft.com/office/drawing/2014/main" id="{FA1D4F91-2365-A417-D259-A4960C48C69A}"/>
              </a:ext>
            </a:extLst>
          </p:cNvPr>
          <p:cNvSpPr txBox="1"/>
          <p:nvPr/>
        </p:nvSpPr>
        <p:spPr>
          <a:xfrm>
            <a:off x="2814409" y="2108955"/>
            <a:ext cx="6563181" cy="1631216"/>
          </a:xfrm>
          <a:prstGeom prst="rect">
            <a:avLst/>
          </a:prstGeom>
          <a:noFill/>
        </p:spPr>
        <p:txBody>
          <a:bodyPr wrap="square" rtlCol="0">
            <a:spAutoFit/>
          </a:bodyPr>
          <a:lstStyle/>
          <a:p>
            <a:r>
              <a:rPr lang="en-US" sz="2000" dirty="0">
                <a:solidFill>
                  <a:srgbClr val="002060"/>
                </a:solidFill>
              </a:rPr>
              <a:t>In a world where digitization and automation are major requirements to stand out from the crowd, the DevOps sub-community of FOSS NSBM plays a major role in organizing events to raise awareness of the latest DevOps practices.</a:t>
            </a:r>
            <a:endParaRPr lang="en-US" sz="2000" dirty="0">
              <a:solidFill>
                <a:srgbClr val="002060"/>
              </a:solidFill>
              <a:cs typeface="Aharoni" panose="02010803020104030203" pitchFamily="2" charset="-79"/>
            </a:endParaRPr>
          </a:p>
        </p:txBody>
      </p:sp>
      <p:pic>
        <p:nvPicPr>
          <p:cNvPr id="3" name="Picture 2" descr="A screenshot of a computer&#10;&#10;Description automatically generated with medium confidence">
            <a:extLst>
              <a:ext uri="{FF2B5EF4-FFF2-40B4-BE49-F238E27FC236}">
                <a16:creationId xmlns:a16="http://schemas.microsoft.com/office/drawing/2014/main" id="{365666B3-7770-A5E8-A1E5-E8663DDE82B9}"/>
              </a:ext>
            </a:extLst>
          </p:cNvPr>
          <p:cNvPicPr>
            <a:picLocks noChangeAspect="1"/>
          </p:cNvPicPr>
          <p:nvPr/>
        </p:nvPicPr>
        <p:blipFill rotWithShape="1">
          <a:blip r:embed="rId2"/>
          <a:srcRect l="18684" t="47132" r="64373" b="14096"/>
          <a:stretch/>
        </p:blipFill>
        <p:spPr>
          <a:xfrm>
            <a:off x="3521241" y="4882414"/>
            <a:ext cx="5149515" cy="1703672"/>
          </a:xfrm>
          <a:prstGeom prst="rect">
            <a:avLst/>
          </a:prstGeom>
        </p:spPr>
      </p:pic>
    </p:spTree>
    <p:extLst>
      <p:ext uri="{BB962C8B-B14F-4D97-AF65-F5344CB8AC3E}">
        <p14:creationId xmlns:p14="http://schemas.microsoft.com/office/powerpoint/2010/main" val="290235062"/>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227</TotalTime>
  <Words>675</Words>
  <Application>Microsoft Office PowerPoint</Application>
  <PresentationFormat>Widescreen</PresentationFormat>
  <Paragraphs>47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Aharoni</vt:lpstr>
      <vt:lpstr>Arial</vt:lpstr>
      <vt:lpstr>Arial Black</vt:lpstr>
      <vt:lpstr>Sabon Next LT</vt:lpstr>
      <vt:lpstr>Office Theme</vt:lpstr>
      <vt:lpstr>PowerPoint Presentation</vt:lpstr>
      <vt:lpstr>PowerPoint Presentation</vt:lpstr>
      <vt:lpstr>PowerPoint Presentation</vt:lpstr>
      <vt:lpstr>PowerPoint Presentation</vt:lpstr>
      <vt:lpstr>PowerPoint Presentation</vt:lpstr>
      <vt:lpstr>A community is a group of people with shared values, behaviors, and artifacts.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Lithara Perera</dc:creator>
  <cp:lastModifiedBy>Lithara Perera</cp:lastModifiedBy>
  <cp:revision>1</cp:revision>
  <dcterms:created xsi:type="dcterms:W3CDTF">2023-04-19T13:58:15Z</dcterms:created>
  <dcterms:modified xsi:type="dcterms:W3CDTF">2023-04-19T17:45:21Z</dcterms:modified>
</cp:coreProperties>
</file>